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9"/>
  </p:notesMasterIdLst>
  <p:sldIdLst>
    <p:sldId id="256" r:id="rId2"/>
    <p:sldId id="261" r:id="rId3"/>
    <p:sldId id="260" r:id="rId4"/>
    <p:sldId id="258" r:id="rId5"/>
    <p:sldId id="257" r:id="rId6"/>
    <p:sldId id="315" r:id="rId7"/>
    <p:sldId id="262" r:id="rId8"/>
    <p:sldId id="316" r:id="rId9"/>
    <p:sldId id="317" r:id="rId10"/>
    <p:sldId id="318" r:id="rId11"/>
    <p:sldId id="319" r:id="rId12"/>
    <p:sldId id="320" r:id="rId13"/>
    <p:sldId id="321" r:id="rId14"/>
    <p:sldId id="323" r:id="rId15"/>
    <p:sldId id="324" r:id="rId16"/>
    <p:sldId id="322" r:id="rId17"/>
    <p:sldId id="325" r:id="rId18"/>
  </p:sldIdLst>
  <p:sldSz cx="9144000" cy="5143500" type="screen16x9"/>
  <p:notesSz cx="6858000" cy="9144000"/>
  <p:embeddedFontLst>
    <p:embeddedFont>
      <p:font typeface="Mallanna" panose="020B0604020202020204" charset="0"/>
      <p:regular r:id="rId20"/>
    </p:embeddedFont>
    <p:embeddedFont>
      <p:font typeface="Roboto Condensed Light" panose="02000000000000000000" pitchFamily="2" charset="0"/>
      <p:regular r:id="rId21"/>
      <p:italic r:id="rId22"/>
    </p:embeddedFont>
    <p:embeddedFont>
      <p:font typeface="Russo One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D17458-F8E7-4737-AA86-F70835971429}">
  <a:tblStyle styleId="{C7D17458-F8E7-4737-AA86-F708359714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94003" autoAdjust="0"/>
  </p:normalViewPr>
  <p:slideViewPr>
    <p:cSldViewPr snapToGrid="0">
      <p:cViewPr varScale="1">
        <p:scale>
          <a:sx n="119" d="100"/>
          <a:sy n="119" d="100"/>
        </p:scale>
        <p:origin x="52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009efd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009efd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530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2009efd5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2009efd5e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1770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2009efd5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2009efd5e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216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2009efd5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2009efd5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793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009efd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009efd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18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009efd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009efd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516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2009efd5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2009efd5e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358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2009efd5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2009efd5e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501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2009efd5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2009efd5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2009efd5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2009efd5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009efd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009efd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23b42abe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23b42abe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23b42abe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23b42abe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2310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2009efd5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2009efd5e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2009efd5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2009efd5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214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009efd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009efd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066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DFDEFC">
            <a:alpha val="75840"/>
          </a:srgbClr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238850"/>
            <a:ext cx="61449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547425"/>
            <a:ext cx="38187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97400" y="3655442"/>
            <a:ext cx="3124200" cy="3009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2237150"/>
            <a:ext cx="4061700" cy="10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458875"/>
            <a:ext cx="14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15100" y="3322250"/>
            <a:ext cx="4061700" cy="31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98351" y="198550"/>
            <a:ext cx="4725399" cy="47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 rot="-2699374">
            <a:off x="7074579" y="1530727"/>
            <a:ext cx="1165241" cy="3071672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 rot="-2700626">
            <a:off x="6867347" y="2007355"/>
            <a:ext cx="1164817" cy="2417457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62150" y="1178497"/>
            <a:ext cx="7619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4800" y="-1792162"/>
            <a:ext cx="2819400" cy="28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2463" y="4037563"/>
            <a:ext cx="2695575" cy="26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 rot="-8272913">
            <a:off x="8570143" y="3062470"/>
            <a:ext cx="966211" cy="2005473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rot="-8272913">
            <a:off x="8774713" y="3251119"/>
            <a:ext cx="966211" cy="2005473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720000" y="3213575"/>
            <a:ext cx="29076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latin typeface="Russo One"/>
                <a:ea typeface="Russo One"/>
                <a:cs typeface="Russo One"/>
                <a:sym typeface="Russ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374875" y="3213575"/>
            <a:ext cx="29076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sso One"/>
              <a:buNone/>
              <a:defRPr sz="24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720000" y="36651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374875" y="36651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82475" y="0"/>
            <a:ext cx="3358075" cy="323520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/>
          <p:nvPr/>
        </p:nvSpPr>
        <p:spPr>
          <a:xfrm rot="-7798166" flipH="1">
            <a:off x="8673003" y="1398110"/>
            <a:ext cx="1168469" cy="2424826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-7798166" flipH="1">
            <a:off x="8454304" y="1142391"/>
            <a:ext cx="1168469" cy="2424826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378808" y="2461128"/>
            <a:ext cx="3645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378800" y="3150975"/>
            <a:ext cx="3658500" cy="13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6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40" name="Google Shape;4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10273" y="-1667375"/>
            <a:ext cx="3388475" cy="338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 rot="-8606991">
            <a:off x="8465587" y="307917"/>
            <a:ext cx="817093" cy="1695506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/>
          <p:nvPr/>
        </p:nvSpPr>
        <p:spPr>
          <a:xfrm rot="-8606991">
            <a:off x="8295958" y="193616"/>
            <a:ext cx="817093" cy="1695506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826500" y="17117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2" hasCustomPrompt="1"/>
          </p:nvPr>
        </p:nvSpPr>
        <p:spPr>
          <a:xfrm>
            <a:off x="826500" y="130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826500" y="21244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/>
          </p:nvPr>
        </p:nvSpPr>
        <p:spPr>
          <a:xfrm>
            <a:off x="3510300" y="17117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 hasCustomPrompt="1"/>
          </p:nvPr>
        </p:nvSpPr>
        <p:spPr>
          <a:xfrm>
            <a:off x="3510300" y="130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3510300" y="21244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/>
          </p:nvPr>
        </p:nvSpPr>
        <p:spPr>
          <a:xfrm>
            <a:off x="6194100" y="17117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6194100" y="1303800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8"/>
          </p:nvPr>
        </p:nvSpPr>
        <p:spPr>
          <a:xfrm>
            <a:off x="6194100" y="21244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/>
          </p:nvPr>
        </p:nvSpPr>
        <p:spPr>
          <a:xfrm>
            <a:off x="826500" y="35011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826500" y="3093275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4"/>
          </p:nvPr>
        </p:nvSpPr>
        <p:spPr>
          <a:xfrm>
            <a:off x="826500" y="39138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/>
          </p:nvPr>
        </p:nvSpPr>
        <p:spPr>
          <a:xfrm>
            <a:off x="3510300" y="35011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6" hasCustomPrompt="1"/>
          </p:nvPr>
        </p:nvSpPr>
        <p:spPr>
          <a:xfrm>
            <a:off x="3510300" y="3093275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510300" y="39138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8"/>
          </p:nvPr>
        </p:nvSpPr>
        <p:spPr>
          <a:xfrm>
            <a:off x="6194100" y="3501125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9" hasCustomPrompt="1"/>
          </p:nvPr>
        </p:nvSpPr>
        <p:spPr>
          <a:xfrm>
            <a:off x="6194100" y="3093275"/>
            <a:ext cx="1275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6194100" y="3913800"/>
            <a:ext cx="2123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87813" y="-1828575"/>
            <a:ext cx="3133725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/>
          <p:nvPr/>
        </p:nvSpPr>
        <p:spPr>
          <a:xfrm rot="-3636128">
            <a:off x="8690680" y="3904477"/>
            <a:ext cx="817119" cy="1695487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-3636128">
            <a:off x="8573216" y="4108347"/>
            <a:ext cx="817119" cy="1695487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80100" y="876325"/>
            <a:ext cx="2801900" cy="28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36513" y="-953300"/>
            <a:ext cx="2038350" cy="20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7375" y="3151875"/>
            <a:ext cx="2551683" cy="253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/>
          <p:nvPr/>
        </p:nvSpPr>
        <p:spPr>
          <a:xfrm rot="-9057554">
            <a:off x="-448749" y="2103451"/>
            <a:ext cx="844815" cy="175356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0"/>
          <p:cNvSpPr/>
          <p:nvPr/>
        </p:nvSpPr>
        <p:spPr>
          <a:xfrm rot="-9057554">
            <a:off x="-237153" y="2223673"/>
            <a:ext cx="844815" cy="175356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0"/>
          <p:cNvSpPr/>
          <p:nvPr/>
        </p:nvSpPr>
        <p:spPr>
          <a:xfrm rot="8614338">
            <a:off x="8261696" y="2540788"/>
            <a:ext cx="1041751" cy="2161919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0"/>
          <p:cNvSpPr/>
          <p:nvPr/>
        </p:nvSpPr>
        <p:spPr>
          <a:xfrm rot="8614338">
            <a:off x="8504750" y="2364917"/>
            <a:ext cx="1041751" cy="2161919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85758" y="-1242275"/>
            <a:ext cx="3464467" cy="3464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5124" y="3398150"/>
            <a:ext cx="2833425" cy="281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/>
          <p:nvPr/>
        </p:nvSpPr>
        <p:spPr>
          <a:xfrm rot="9057554" flipH="1">
            <a:off x="7846922" y="3092551"/>
            <a:ext cx="844815" cy="175356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/>
          <p:nvPr/>
        </p:nvSpPr>
        <p:spPr>
          <a:xfrm rot="9057554" flipH="1">
            <a:off x="7635326" y="3212773"/>
            <a:ext cx="844815" cy="175356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1"/>
          <p:cNvSpPr/>
          <p:nvPr/>
        </p:nvSpPr>
        <p:spPr>
          <a:xfrm rot="7585662" flipH="1">
            <a:off x="623583" y="105826"/>
            <a:ext cx="1041751" cy="2161919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/>
          <p:nvPr/>
        </p:nvSpPr>
        <p:spPr>
          <a:xfrm rot="7585662" flipH="1">
            <a:off x="447713" y="348879"/>
            <a:ext cx="1041751" cy="2161919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DFDEFC">
            <a:alpha val="7584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Russo One"/>
              <a:buNone/>
              <a:defRPr sz="31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●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○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■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●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○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■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●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llanna"/>
              <a:buChar char="○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llanna"/>
              <a:buChar char="■"/>
              <a:defRPr>
                <a:solidFill>
                  <a:schemeClr val="dk2"/>
                </a:solidFill>
                <a:latin typeface="Mallanna"/>
                <a:ea typeface="Mallanna"/>
                <a:cs typeface="Mallanna"/>
                <a:sym typeface="Mallan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8" r:id="rId6"/>
    <p:sldLayoutId id="2147483659" r:id="rId7"/>
    <p:sldLayoutId id="2147483676" r:id="rId8"/>
    <p:sldLayoutId id="214748367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0400" y="3484675"/>
            <a:ext cx="2482225" cy="248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5625" y="-1498297"/>
            <a:ext cx="3999125" cy="383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5"/>
          <p:cNvSpPr/>
          <p:nvPr/>
        </p:nvSpPr>
        <p:spPr>
          <a:xfrm rot="-3636149">
            <a:off x="8329999" y="-337263"/>
            <a:ext cx="1012700" cy="2101424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5"/>
          <p:cNvSpPr/>
          <p:nvPr/>
        </p:nvSpPr>
        <p:spPr>
          <a:xfrm rot="-3636149">
            <a:off x="8184399" y="-84563"/>
            <a:ext cx="1012700" cy="2101424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ctrTitle"/>
          </p:nvPr>
        </p:nvSpPr>
        <p:spPr>
          <a:xfrm>
            <a:off x="715100" y="1238850"/>
            <a:ext cx="61449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CWM CFD Presentation</a:t>
            </a:r>
            <a:endParaRPr dirty="0"/>
          </a:p>
        </p:txBody>
      </p:sp>
      <p:sp>
        <p:nvSpPr>
          <p:cNvPr id="286" name="Google Shape;286;p35"/>
          <p:cNvSpPr txBox="1">
            <a:spLocks noGrp="1"/>
          </p:cNvSpPr>
          <p:nvPr>
            <p:ph type="subTitle" idx="1"/>
          </p:nvPr>
        </p:nvSpPr>
        <p:spPr>
          <a:xfrm>
            <a:off x="715100" y="3547425"/>
            <a:ext cx="38187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Claudio Vestini – May 2024</a:t>
            </a:r>
            <a:endParaRPr dirty="0"/>
          </a:p>
        </p:txBody>
      </p:sp>
      <p:cxnSp>
        <p:nvCxnSpPr>
          <p:cNvPr id="287" name="Google Shape;287;p35"/>
          <p:cNvCxnSpPr/>
          <p:nvPr/>
        </p:nvCxnSpPr>
        <p:spPr>
          <a:xfrm>
            <a:off x="724800" y="1144775"/>
            <a:ext cx="615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5"/>
          <p:cNvCxnSpPr/>
          <p:nvPr/>
        </p:nvCxnSpPr>
        <p:spPr>
          <a:xfrm>
            <a:off x="734500" y="3547421"/>
            <a:ext cx="615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Google Shape;289;p35"/>
          <p:cNvSpPr/>
          <p:nvPr/>
        </p:nvSpPr>
        <p:spPr>
          <a:xfrm rot="-9036128">
            <a:off x="7072913" y="3056217"/>
            <a:ext cx="817119" cy="1695487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5"/>
          <p:cNvSpPr/>
          <p:nvPr/>
        </p:nvSpPr>
        <p:spPr>
          <a:xfrm rot="-9036128">
            <a:off x="7276782" y="3173681"/>
            <a:ext cx="817119" cy="1695487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1" name="Google Shape;29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5725" y="-1121000"/>
            <a:ext cx="203835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 idx="21"/>
          </p:nvPr>
        </p:nvSpPr>
        <p:spPr>
          <a:xfrm>
            <a:off x="460675" y="14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Mesh Resolution - Friction</a:t>
            </a:r>
            <a:endParaRPr dirty="0"/>
          </a:p>
        </p:txBody>
      </p:sp>
      <p:cxnSp>
        <p:nvCxnSpPr>
          <p:cNvPr id="322" name="Google Shape;322;p37"/>
          <p:cNvCxnSpPr/>
          <p:nvPr/>
        </p:nvCxnSpPr>
        <p:spPr>
          <a:xfrm>
            <a:off x="270420" y="735708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F995B665-C764-DB3A-7921-38883516F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94" y="871487"/>
            <a:ext cx="8534400" cy="20565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92C517-8E31-46D2-4430-62052077E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94" y="2986894"/>
            <a:ext cx="8534400" cy="20576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ACE4C6-0E4D-44F8-F9BB-886AC8FDC1F9}"/>
              </a:ext>
            </a:extLst>
          </p:cNvPr>
          <p:cNvSpPr txBox="1"/>
          <p:nvPr/>
        </p:nvSpPr>
        <p:spPr>
          <a:xfrm>
            <a:off x="2331454" y="3186414"/>
            <a:ext cx="5277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Friction is more sensitive than Pressure to mesh resolution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09AD2-1B48-8311-8F87-C048C985D758}"/>
              </a:ext>
            </a:extLst>
          </p:cNvPr>
          <p:cNvSpPr txBox="1"/>
          <p:nvPr/>
        </p:nvSpPr>
        <p:spPr>
          <a:xfrm>
            <a:off x="2331454" y="3494191"/>
            <a:ext cx="5183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a viscous run, a fine mesh is much more effective at predicting the effects of boundary layers on shear stresses</a:t>
            </a:r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0D4A53-F46C-7F90-2A30-C5F5A7CAF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550" y="1129825"/>
            <a:ext cx="3143250" cy="1167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preview">
            <a:extLst>
              <a:ext uri="{FF2B5EF4-FFF2-40B4-BE49-F238E27FC236}">
                <a16:creationId xmlns:a16="http://schemas.microsoft.com/office/drawing/2014/main" id="{E4802D89-4589-A370-C87C-1772B1C27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7606" y="800685"/>
            <a:ext cx="3492500" cy="94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82CA0F90-AFD6-4263-E98F-939689A0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569" y="4013675"/>
            <a:ext cx="2781765" cy="597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0F253E-7011-9991-D014-5156305F0341}"/>
              </a:ext>
            </a:extLst>
          </p:cNvPr>
          <p:cNvSpPr txBox="1"/>
          <p:nvPr/>
        </p:nvSpPr>
        <p:spPr>
          <a:xfrm>
            <a:off x="5723355" y="1754998"/>
            <a:ext cx="28661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Stagnation region experiences large du/</a:t>
            </a:r>
            <a:r>
              <a:rPr lang="en-GB" sz="1000" dirty="0" err="1"/>
              <a:t>dy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235214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243636" y="1493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Lift / Drag Polar</a:t>
            </a:r>
            <a:endParaRPr sz="31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34A93B-B9CE-B96F-EB88-DFC640F06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36" y="822479"/>
            <a:ext cx="6609279" cy="4085736"/>
          </a:xfrm>
          <a:prstGeom prst="rect">
            <a:avLst/>
          </a:prstGeom>
        </p:spPr>
      </p:pic>
      <p:cxnSp>
        <p:nvCxnSpPr>
          <p:cNvPr id="9" name="Google Shape;322;p37">
            <a:extLst>
              <a:ext uri="{FF2B5EF4-FFF2-40B4-BE49-F238E27FC236}">
                <a16:creationId xmlns:a16="http://schemas.microsoft.com/office/drawing/2014/main" id="{CF3661ED-CA9A-2D00-714E-617E9350D08A}"/>
              </a:ext>
            </a:extLst>
          </p:cNvPr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08C671F-6BB1-D314-65C5-1FD9C22BD86B}"/>
              </a:ext>
            </a:extLst>
          </p:cNvPr>
          <p:cNvSpPr txBox="1"/>
          <p:nvPr/>
        </p:nvSpPr>
        <p:spPr>
          <a:xfrm>
            <a:off x="6923614" y="3424489"/>
            <a:ext cx="20480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The polar curve is virtually Reynolds-independent for fully-developed flow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Use Ma = 0.3 to match NASA data (at Re = 6e6) on next slide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F1778A-4A6B-5B5F-C8A5-DA7F111B6016}"/>
              </a:ext>
            </a:extLst>
          </p:cNvPr>
          <p:cNvSpPr txBox="1"/>
          <p:nvPr/>
        </p:nvSpPr>
        <p:spPr>
          <a:xfrm>
            <a:off x="5358063" y="1363579"/>
            <a:ext cx="748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 = 6.6e6</a:t>
            </a:r>
            <a:endParaRPr lang="en-GB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EB44F-F8FA-B51E-92A7-8990BAA08599}"/>
              </a:ext>
            </a:extLst>
          </p:cNvPr>
          <p:cNvSpPr txBox="1"/>
          <p:nvPr/>
        </p:nvSpPr>
        <p:spPr>
          <a:xfrm>
            <a:off x="5483726" y="1930291"/>
            <a:ext cx="748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 = 2.2e6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2196867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243636" y="1493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Lift / Drag Polar</a:t>
            </a:r>
            <a:endParaRPr sz="3100" dirty="0"/>
          </a:p>
        </p:txBody>
      </p:sp>
      <p:cxnSp>
        <p:nvCxnSpPr>
          <p:cNvPr id="9" name="Google Shape;322;p37">
            <a:extLst>
              <a:ext uri="{FF2B5EF4-FFF2-40B4-BE49-F238E27FC236}">
                <a16:creationId xmlns:a16="http://schemas.microsoft.com/office/drawing/2014/main" id="{CF3661ED-CA9A-2D00-714E-617E9350D08A}"/>
              </a:ext>
            </a:extLst>
          </p:cNvPr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DAEC1AA-FE46-789D-2A69-7B3F64DBA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1" y="815855"/>
            <a:ext cx="6681159" cy="41782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FC82F5-BF40-B314-2857-AAD6C15CFADE}"/>
              </a:ext>
            </a:extLst>
          </p:cNvPr>
          <p:cNvSpPr txBox="1"/>
          <p:nvPr/>
        </p:nvSpPr>
        <p:spPr>
          <a:xfrm>
            <a:off x="6807200" y="3476820"/>
            <a:ext cx="2417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Fluent results always predict a higher drag than NASA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Likely due to numerical error in simulation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18B4ED-6DB4-3F6E-78FF-704662EC3236}"/>
              </a:ext>
            </a:extLst>
          </p:cNvPr>
          <p:cNvSpPr txBox="1"/>
          <p:nvPr/>
        </p:nvSpPr>
        <p:spPr>
          <a:xfrm>
            <a:off x="2844800" y="3160295"/>
            <a:ext cx="8395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9° Incidence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38976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/>
          </p:nvPr>
        </p:nvSpPr>
        <p:spPr>
          <a:xfrm>
            <a:off x="715100" y="1795195"/>
            <a:ext cx="4061700" cy="10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Gurney Flap</a:t>
            </a:r>
            <a:endParaRPr dirty="0"/>
          </a:p>
        </p:txBody>
      </p:sp>
      <p:sp>
        <p:nvSpPr>
          <p:cNvPr id="340" name="Google Shape;340;p39"/>
          <p:cNvSpPr txBox="1">
            <a:spLocks noGrp="1"/>
          </p:cNvSpPr>
          <p:nvPr>
            <p:ph type="title" idx="2"/>
          </p:nvPr>
        </p:nvSpPr>
        <p:spPr>
          <a:xfrm>
            <a:off x="715100" y="1215799"/>
            <a:ext cx="14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341" name="Google Shape;341;p39"/>
          <p:cNvSpPr txBox="1">
            <a:spLocks noGrp="1"/>
          </p:cNvSpPr>
          <p:nvPr>
            <p:ph type="subTitle" idx="1"/>
          </p:nvPr>
        </p:nvSpPr>
        <p:spPr>
          <a:xfrm>
            <a:off x="715100" y="2751483"/>
            <a:ext cx="4061700" cy="12907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Viscous </a:t>
            </a:r>
            <a:r>
              <a:rPr lang="en-GB" dirty="0"/>
              <a:t>K – </a:t>
            </a:r>
            <a:r>
              <a:rPr lang="el-GR" dirty="0"/>
              <a:t>ω</a:t>
            </a:r>
            <a:r>
              <a:rPr lang="en-GB" dirty="0"/>
              <a:t> Model</a:t>
            </a: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Analysis of flap performance at Low Incidence and High Incidence</a:t>
            </a:r>
            <a:endParaRPr dirty="0"/>
          </a:p>
        </p:txBody>
      </p:sp>
      <p:cxnSp>
        <p:nvCxnSpPr>
          <p:cNvPr id="342" name="Google Shape;342;p39"/>
          <p:cNvCxnSpPr/>
          <p:nvPr/>
        </p:nvCxnSpPr>
        <p:spPr>
          <a:xfrm>
            <a:off x="715100" y="1036247"/>
            <a:ext cx="5083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9"/>
          <p:cNvCxnSpPr/>
          <p:nvPr/>
        </p:nvCxnSpPr>
        <p:spPr>
          <a:xfrm>
            <a:off x="808826" y="4219531"/>
            <a:ext cx="5041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99738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 idx="21"/>
          </p:nvPr>
        </p:nvSpPr>
        <p:spPr>
          <a:xfrm>
            <a:off x="460675" y="14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Low Incidence - Physics</a:t>
            </a:r>
            <a:endParaRPr dirty="0"/>
          </a:p>
        </p:txBody>
      </p:sp>
      <p:cxnSp>
        <p:nvCxnSpPr>
          <p:cNvPr id="322" name="Google Shape;322;p37"/>
          <p:cNvCxnSpPr/>
          <p:nvPr/>
        </p:nvCxnSpPr>
        <p:spPr>
          <a:xfrm>
            <a:off x="270420" y="735708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blue and green striped object">
            <a:extLst>
              <a:ext uri="{FF2B5EF4-FFF2-40B4-BE49-F238E27FC236}">
                <a16:creationId xmlns:a16="http://schemas.microsoft.com/office/drawing/2014/main" id="{28F86DAD-E1E9-E481-12EE-C003F2722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42" y="1493321"/>
            <a:ext cx="5593347" cy="3116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8B65F2-9399-6A36-8881-CE583838B3EA}"/>
              </a:ext>
            </a:extLst>
          </p:cNvPr>
          <p:cNvSpPr txBox="1"/>
          <p:nvPr/>
        </p:nvSpPr>
        <p:spPr>
          <a:xfrm>
            <a:off x="219242" y="914400"/>
            <a:ext cx="8325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Flap diverts streamlines upwards at the trailing edge, creating an updraft and a resultant downforce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provides a nonzero (negative) lift at small angles of attack (including 0°)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4EFF86-2CD7-6E4F-DA62-B48BEFEBA214}"/>
              </a:ext>
            </a:extLst>
          </p:cNvPr>
          <p:cNvSpPr txBox="1"/>
          <p:nvPr/>
        </p:nvSpPr>
        <p:spPr>
          <a:xfrm>
            <a:off x="2304714" y="4609431"/>
            <a:ext cx="1422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Incidence of -3°</a:t>
            </a:r>
            <a:endParaRPr lang="en-GB" sz="1200" dirty="0"/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5EBAD72D-D44C-9AEF-F216-21AA46ECB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297" y="1631566"/>
            <a:ext cx="2657643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49296A-CDCC-E2FB-9F97-2FEB112C9B2F}"/>
              </a:ext>
            </a:extLst>
          </p:cNvPr>
          <p:cNvSpPr txBox="1"/>
          <p:nvPr/>
        </p:nvSpPr>
        <p:spPr>
          <a:xfrm>
            <a:off x="6861099" y="4258762"/>
            <a:ext cx="1308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View of the Flap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533504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 idx="21"/>
          </p:nvPr>
        </p:nvSpPr>
        <p:spPr>
          <a:xfrm>
            <a:off x="460675" y="14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Low Incidence - Maths</a:t>
            </a:r>
            <a:endParaRPr dirty="0"/>
          </a:p>
        </p:txBody>
      </p:sp>
      <p:cxnSp>
        <p:nvCxnSpPr>
          <p:cNvPr id="322" name="Google Shape;322;p37"/>
          <p:cNvCxnSpPr/>
          <p:nvPr/>
        </p:nvCxnSpPr>
        <p:spPr>
          <a:xfrm>
            <a:off x="270420" y="735708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08B65F2-9399-6A36-8881-CE583838B3EA}"/>
              </a:ext>
            </a:extLst>
          </p:cNvPr>
          <p:cNvSpPr txBox="1"/>
          <p:nvPr/>
        </p:nvSpPr>
        <p:spPr>
          <a:xfrm>
            <a:off x="219242" y="735708"/>
            <a:ext cx="83258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streamlined flap (aspect ratio of 1:1) produces </a:t>
            </a:r>
            <a:r>
              <a:rPr lang="en-US" i="1" dirty="0"/>
              <a:t>extra</a:t>
            </a:r>
            <a:r>
              <a:rPr lang="en-US" dirty="0"/>
              <a:t> lift at the expense of a </a:t>
            </a:r>
            <a:r>
              <a:rPr lang="en-US" i="1" dirty="0"/>
              <a:t>small amount</a:t>
            </a:r>
            <a:r>
              <a:rPr lang="en-US" dirty="0"/>
              <a:t> of drag – overall performance is </a:t>
            </a:r>
            <a:r>
              <a:rPr lang="en-US" b="1" dirty="0"/>
              <a:t>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non-streamlined flap (high aspect ratio of 4:1) produces </a:t>
            </a:r>
            <a:r>
              <a:rPr lang="en-US" i="1" dirty="0"/>
              <a:t>too much</a:t>
            </a:r>
            <a:r>
              <a:rPr lang="en-US" dirty="0"/>
              <a:t> drag for a similar amount of lift – </a:t>
            </a:r>
            <a:r>
              <a:rPr lang="en-GB" dirty="0"/>
              <a:t>overall performance is </a:t>
            </a:r>
            <a:r>
              <a:rPr lang="en-GB" b="1" dirty="0"/>
              <a:t>worse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B3C2D-278C-6904-B9C2-8A6A0B57B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590" y="2010250"/>
            <a:ext cx="1538168" cy="1122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7C4256-AF76-65BA-915A-6E907E2DF25A}"/>
              </a:ext>
            </a:extLst>
          </p:cNvPr>
          <p:cNvSpPr txBox="1"/>
          <p:nvPr/>
        </p:nvSpPr>
        <p:spPr>
          <a:xfrm>
            <a:off x="7395591" y="3316685"/>
            <a:ext cx="153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Aspect Ratio: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AR = h/l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08FB44-A8FC-4120-861D-782AA8B24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241" y="1689815"/>
            <a:ext cx="6987315" cy="329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7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243636" y="1493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Incidence - Physics</a:t>
            </a:r>
            <a:endParaRPr sz="3100" dirty="0"/>
          </a:p>
        </p:txBody>
      </p:sp>
      <p:cxnSp>
        <p:nvCxnSpPr>
          <p:cNvPr id="9" name="Google Shape;322;p37">
            <a:extLst>
              <a:ext uri="{FF2B5EF4-FFF2-40B4-BE49-F238E27FC236}">
                <a16:creationId xmlns:a16="http://schemas.microsoft.com/office/drawing/2014/main" id="{CF3661ED-CA9A-2D00-714E-617E9350D08A}"/>
              </a:ext>
            </a:extLst>
          </p:cNvPr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 descr="A colorful image of a ship&#10;&#10;Description automatically generated with medium confidence">
            <a:extLst>
              <a:ext uri="{FF2B5EF4-FFF2-40B4-BE49-F238E27FC236}">
                <a16:creationId xmlns:a16="http://schemas.microsoft.com/office/drawing/2014/main" id="{C9ED22AF-7BD4-F1E9-B976-E205AE8FB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36" y="2928483"/>
            <a:ext cx="4439010" cy="1974543"/>
          </a:xfrm>
          <a:prstGeom prst="rect">
            <a:avLst/>
          </a:prstGeom>
        </p:spPr>
      </p:pic>
      <p:pic>
        <p:nvPicPr>
          <p:cNvPr id="6" name="Picture 5" descr="A close up of a colorful object&#10;&#10;Description automatically generated">
            <a:extLst>
              <a:ext uri="{FF2B5EF4-FFF2-40B4-BE49-F238E27FC236}">
                <a16:creationId xmlns:a16="http://schemas.microsoft.com/office/drawing/2014/main" id="{D874A487-97C9-E05A-989E-F5A3DA197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36" y="1174806"/>
            <a:ext cx="4439010" cy="16994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F5EAFC-B15E-23DF-8EE5-5526EB6835A4}"/>
              </a:ext>
            </a:extLst>
          </p:cNvPr>
          <p:cNvSpPr txBox="1"/>
          <p:nvPr/>
        </p:nvSpPr>
        <p:spPr>
          <a:xfrm>
            <a:off x="192505" y="812800"/>
            <a:ext cx="742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Flap has high pressure on the upstream side and low pressure on the downstream side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0EAC6A-4B95-4488-73C7-D3436B8D7F8A}"/>
              </a:ext>
            </a:extLst>
          </p:cNvPr>
          <p:cNvSpPr txBox="1"/>
          <p:nvPr/>
        </p:nvSpPr>
        <p:spPr>
          <a:xfrm>
            <a:off x="243636" y="1173384"/>
            <a:ext cx="935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flap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A699A8-2C07-2DA3-599E-250E2994EDB9}"/>
              </a:ext>
            </a:extLst>
          </p:cNvPr>
          <p:cNvSpPr txBox="1"/>
          <p:nvPr/>
        </p:nvSpPr>
        <p:spPr>
          <a:xfrm>
            <a:off x="243636" y="2977583"/>
            <a:ext cx="935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Flap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AAAFF8-BFC3-DAEF-5E7E-5C49D7F25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903" y="1164307"/>
            <a:ext cx="3909598" cy="2380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B6233F-B07C-AA4C-5BB3-286E556FE87C}"/>
              </a:ext>
            </a:extLst>
          </p:cNvPr>
          <p:cNvSpPr txBox="1"/>
          <p:nvPr/>
        </p:nvSpPr>
        <p:spPr>
          <a:xfrm>
            <a:off x="4915903" y="3899673"/>
            <a:ext cx="39844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generates an </a:t>
            </a:r>
            <a:r>
              <a:rPr lang="en-US" i="1" dirty="0"/>
              <a:t>additional</a:t>
            </a:r>
            <a:r>
              <a:rPr lang="en-US" dirty="0"/>
              <a:t> net drag force in the direction of the streamlines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this to the no-flap </a:t>
            </a:r>
            <a:r>
              <a:rPr lang="en-US" dirty="0" err="1"/>
              <a:t>aerofoil</a:t>
            </a:r>
            <a:r>
              <a:rPr lang="en-US" dirty="0"/>
              <a:t>, it will experience a smaller drag force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80D6D3-ED7B-0A4E-1752-2A2D362114A7}"/>
              </a:ext>
            </a:extLst>
          </p:cNvPr>
          <p:cNvSpPr txBox="1"/>
          <p:nvPr/>
        </p:nvSpPr>
        <p:spPr>
          <a:xfrm>
            <a:off x="1312458" y="4857497"/>
            <a:ext cx="23013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Incidence of -20°, Re = 3e5</a:t>
            </a:r>
            <a:endParaRPr lang="en-GB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7A597D-FECA-8625-A346-86E2636CBA4E}"/>
              </a:ext>
            </a:extLst>
          </p:cNvPr>
          <p:cNvSpPr txBox="1"/>
          <p:nvPr/>
        </p:nvSpPr>
        <p:spPr>
          <a:xfrm>
            <a:off x="6254113" y="3545012"/>
            <a:ext cx="1308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View of the Flap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59959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243636" y="1493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Incidence - Maths</a:t>
            </a:r>
            <a:endParaRPr sz="3100" dirty="0"/>
          </a:p>
        </p:txBody>
      </p:sp>
      <p:cxnSp>
        <p:nvCxnSpPr>
          <p:cNvPr id="9" name="Google Shape;322;p37">
            <a:extLst>
              <a:ext uri="{FF2B5EF4-FFF2-40B4-BE49-F238E27FC236}">
                <a16:creationId xmlns:a16="http://schemas.microsoft.com/office/drawing/2014/main" id="{CF3661ED-CA9A-2D00-714E-617E9350D08A}"/>
              </a:ext>
            </a:extLst>
          </p:cNvPr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F5EAFC-B15E-23DF-8EE5-5526EB6835A4}"/>
              </a:ext>
            </a:extLst>
          </p:cNvPr>
          <p:cNvSpPr txBox="1"/>
          <p:nvPr/>
        </p:nvSpPr>
        <p:spPr>
          <a:xfrm>
            <a:off x="192505" y="812800"/>
            <a:ext cx="74221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extra drag generated by the flap hinders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in stall conditions lift is very small, no geometry can offset this effect:</a:t>
            </a:r>
            <a:br>
              <a:rPr lang="en-GB" dirty="0"/>
            </a:br>
            <a:r>
              <a:rPr lang="en-GB" dirty="0"/>
              <a:t>gurney flap is </a:t>
            </a:r>
            <a:r>
              <a:rPr lang="en-GB" b="1" dirty="0"/>
              <a:t>detrimental</a:t>
            </a:r>
            <a:r>
              <a:rPr lang="en-GB" dirty="0"/>
              <a:t> at high incidence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5FF373C-21F6-A644-D169-BAC8EE93E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169" y="2802021"/>
            <a:ext cx="1538168" cy="11229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285B5C-A699-A2CC-4A65-823492BC612A}"/>
              </a:ext>
            </a:extLst>
          </p:cNvPr>
          <p:cNvSpPr txBox="1"/>
          <p:nvPr/>
        </p:nvSpPr>
        <p:spPr>
          <a:xfrm>
            <a:off x="7235170" y="4108456"/>
            <a:ext cx="153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Aspect Ratio: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AR = h/l</a:t>
            </a:r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CA05CB4-1562-23BF-3D9C-C17AECE99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420" y="1560868"/>
            <a:ext cx="6668169" cy="343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61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>
            <a:spLocks noGrp="1"/>
          </p:cNvSpPr>
          <p:nvPr>
            <p:ph type="title"/>
          </p:nvPr>
        </p:nvSpPr>
        <p:spPr>
          <a:xfrm>
            <a:off x="4378808" y="2461128"/>
            <a:ext cx="3645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49" name="Google Shape;349;p40"/>
          <p:cNvSpPr txBox="1">
            <a:spLocks noGrp="1"/>
          </p:cNvSpPr>
          <p:nvPr>
            <p:ph type="body" idx="1"/>
          </p:nvPr>
        </p:nvSpPr>
        <p:spPr>
          <a:xfrm>
            <a:off x="4378800" y="3150974"/>
            <a:ext cx="3882884" cy="16600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of a NACA0012 aerofoil using CFD schemes, involving:</a:t>
            </a:r>
          </a:p>
          <a:p>
            <a:pPr marL="285750" indent="-285750"/>
            <a:r>
              <a:rPr lang="en" dirty="0"/>
              <a:t>Method of finite volumes in Ansys Fluent</a:t>
            </a:r>
          </a:p>
          <a:p>
            <a:pPr marL="285750" indent="-285750"/>
            <a:r>
              <a:rPr lang="en-GB" dirty="0"/>
              <a:t>Implicit formulation</a:t>
            </a:r>
          </a:p>
          <a:p>
            <a:pPr marL="285750" indent="-285750"/>
            <a:r>
              <a:rPr lang="en-GB" dirty="0"/>
              <a:t>Second-order upwind discretisation</a:t>
            </a:r>
          </a:p>
          <a:p>
            <a:pPr marL="285750" indent="-285750"/>
            <a:r>
              <a:rPr lang="en-US" dirty="0"/>
              <a:t>Addition of a Gurney Flap</a:t>
            </a:r>
            <a:endParaRPr dirty="0"/>
          </a:p>
        </p:txBody>
      </p:sp>
      <p:cxnSp>
        <p:nvCxnSpPr>
          <p:cNvPr id="350" name="Google Shape;350;p40"/>
          <p:cNvCxnSpPr/>
          <p:nvPr/>
        </p:nvCxnSpPr>
        <p:spPr>
          <a:xfrm>
            <a:off x="4369008" y="2215721"/>
            <a:ext cx="365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 shot of a graph&#10;&#10;Description automatically generated">
            <a:extLst>
              <a:ext uri="{FF2B5EF4-FFF2-40B4-BE49-F238E27FC236}">
                <a16:creationId xmlns:a16="http://schemas.microsoft.com/office/drawing/2014/main" id="{47709456-4096-E44E-1517-FA97D5E29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67" y="264694"/>
            <a:ext cx="3299327" cy="4614111"/>
          </a:xfrm>
          <a:prstGeom prst="rect">
            <a:avLst/>
          </a:prstGeom>
        </p:spPr>
      </p:pic>
      <p:pic>
        <p:nvPicPr>
          <p:cNvPr id="5" name="Picture 4" descr="A diagram of a rainbow colored circle&#10;&#10;Description automatically generated with medium confidence">
            <a:extLst>
              <a:ext uri="{FF2B5EF4-FFF2-40B4-BE49-F238E27FC236}">
                <a16:creationId xmlns:a16="http://schemas.microsoft.com/office/drawing/2014/main" id="{1CB28376-B63F-2947-DFE4-1105465F3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428" y="332514"/>
            <a:ext cx="3065660" cy="17605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/>
          </p:nvPr>
        </p:nvSpPr>
        <p:spPr>
          <a:xfrm>
            <a:off x="715100" y="1795195"/>
            <a:ext cx="4061700" cy="10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Inviscid Model</a:t>
            </a:r>
            <a:endParaRPr dirty="0"/>
          </a:p>
        </p:txBody>
      </p:sp>
      <p:sp>
        <p:nvSpPr>
          <p:cNvPr id="340" name="Google Shape;340;p39"/>
          <p:cNvSpPr txBox="1">
            <a:spLocks noGrp="1"/>
          </p:cNvSpPr>
          <p:nvPr>
            <p:ph type="title" idx="2"/>
          </p:nvPr>
        </p:nvSpPr>
        <p:spPr>
          <a:xfrm>
            <a:off x="715100" y="1215799"/>
            <a:ext cx="14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341" name="Google Shape;341;p39"/>
          <p:cNvSpPr txBox="1">
            <a:spLocks noGrp="1"/>
          </p:cNvSpPr>
          <p:nvPr>
            <p:ph type="subTitle" idx="1"/>
          </p:nvPr>
        </p:nvSpPr>
        <p:spPr>
          <a:xfrm>
            <a:off x="715100" y="2751483"/>
            <a:ext cx="4061700" cy="12907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Unmodified aerofoil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Analysis of model sensitivity to mesh topology (size and resolution)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Lift / Incidence characteristics</a:t>
            </a:r>
            <a:endParaRPr dirty="0"/>
          </a:p>
        </p:txBody>
      </p:sp>
      <p:cxnSp>
        <p:nvCxnSpPr>
          <p:cNvPr id="342" name="Google Shape;342;p39"/>
          <p:cNvCxnSpPr/>
          <p:nvPr/>
        </p:nvCxnSpPr>
        <p:spPr>
          <a:xfrm>
            <a:off x="715100" y="1036247"/>
            <a:ext cx="5083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9"/>
          <p:cNvCxnSpPr/>
          <p:nvPr/>
        </p:nvCxnSpPr>
        <p:spPr>
          <a:xfrm>
            <a:off x="808826" y="4219531"/>
            <a:ext cx="5041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 idx="21"/>
          </p:nvPr>
        </p:nvSpPr>
        <p:spPr>
          <a:xfrm>
            <a:off x="460675" y="14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Mesh Resolution</a:t>
            </a:r>
            <a:endParaRPr dirty="0"/>
          </a:p>
        </p:txBody>
      </p:sp>
      <p:cxnSp>
        <p:nvCxnSpPr>
          <p:cNvPr id="322" name="Google Shape;322;p37"/>
          <p:cNvCxnSpPr/>
          <p:nvPr/>
        </p:nvCxnSpPr>
        <p:spPr>
          <a:xfrm>
            <a:off x="270420" y="795970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 descr="A yellow grid with a white circle in the middle&#10;&#10;Description automatically generated">
            <a:extLst>
              <a:ext uri="{FF2B5EF4-FFF2-40B4-BE49-F238E27FC236}">
                <a16:creationId xmlns:a16="http://schemas.microsoft.com/office/drawing/2014/main" id="{1C1FEA4C-3D80-053F-F728-25B37D49E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62" y="1129678"/>
            <a:ext cx="3285558" cy="1461469"/>
          </a:xfrm>
          <a:prstGeom prst="rect">
            <a:avLst/>
          </a:prstGeom>
        </p:spPr>
      </p:pic>
      <p:pic>
        <p:nvPicPr>
          <p:cNvPr id="7" name="Picture 6" descr="A black and white object on a yellow background">
            <a:extLst>
              <a:ext uri="{FF2B5EF4-FFF2-40B4-BE49-F238E27FC236}">
                <a16:creationId xmlns:a16="http://schemas.microsoft.com/office/drawing/2014/main" id="{1009561D-78DA-1BA1-3E35-A9C912F66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362" y="3243566"/>
            <a:ext cx="3285558" cy="14614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032922-1062-30FB-BAA2-D4F7687C85D6}"/>
              </a:ext>
            </a:extLst>
          </p:cNvPr>
          <p:cNvSpPr txBox="1"/>
          <p:nvPr/>
        </p:nvSpPr>
        <p:spPr>
          <a:xfrm>
            <a:off x="851961" y="795970"/>
            <a:ext cx="1866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Coarse Mesh (0.1x)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D142C9-8196-BA7A-7D67-F9C5F44E9DEE}"/>
              </a:ext>
            </a:extLst>
          </p:cNvPr>
          <p:cNvSpPr txBox="1"/>
          <p:nvPr/>
        </p:nvSpPr>
        <p:spPr>
          <a:xfrm>
            <a:off x="1026951" y="2925706"/>
            <a:ext cx="151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Fine Mesh (10x)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CA560-3C18-75B9-B450-21792A2949BF}"/>
              </a:ext>
            </a:extLst>
          </p:cNvPr>
          <p:cNvSpPr txBox="1"/>
          <p:nvPr/>
        </p:nvSpPr>
        <p:spPr>
          <a:xfrm>
            <a:off x="142363" y="2571750"/>
            <a:ext cx="328555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dirty="0"/>
              <a:t>Underpredicts pressure distribution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EDE1B7-4C55-2B74-1C65-919FD775CA3D}"/>
              </a:ext>
            </a:extLst>
          </p:cNvPr>
          <p:cNvSpPr txBox="1"/>
          <p:nvPr/>
        </p:nvSpPr>
        <p:spPr>
          <a:xfrm>
            <a:off x="110775" y="4698694"/>
            <a:ext cx="337036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dirty="0"/>
              <a:t>Can be expensive to run, better results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853670-9039-667C-66D3-25EA827B9F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3445" y="993162"/>
            <a:ext cx="5334389" cy="3865088"/>
          </a:xfrm>
          <a:prstGeom prst="rect">
            <a:avLst/>
          </a:prstGeom>
        </p:spPr>
      </p:pic>
      <p:pic>
        <p:nvPicPr>
          <p:cNvPr id="2050" name="Picture 2" descr="Image preview">
            <a:extLst>
              <a:ext uri="{FF2B5EF4-FFF2-40B4-BE49-F238E27FC236}">
                <a16:creationId xmlns:a16="http://schemas.microsoft.com/office/drawing/2014/main" id="{497FF603-FA3B-BD41-DD2A-471BE486A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800" y="3243566"/>
            <a:ext cx="3374189" cy="114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CF0BD1-F539-5971-09E3-8513190D3D11}"/>
              </a:ext>
            </a:extLst>
          </p:cNvPr>
          <p:cNvSpPr txBox="1"/>
          <p:nvPr/>
        </p:nvSpPr>
        <p:spPr>
          <a:xfrm>
            <a:off x="6443579" y="4371462"/>
            <a:ext cx="14236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10</a:t>
            </a:r>
            <a:r>
              <a:rPr lang="en-GB" sz="1300" b="0" dirty="0"/>
              <a:t>°</a:t>
            </a:r>
            <a:r>
              <a:rPr lang="en-GB" sz="1300" dirty="0"/>
              <a:t> Incidence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title"/>
          </p:nvPr>
        </p:nvSpPr>
        <p:spPr>
          <a:xfrm>
            <a:off x="500046" y="1477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Domain Size</a:t>
            </a:r>
            <a:endParaRPr dirty="0"/>
          </a:p>
        </p:txBody>
      </p:sp>
      <p:cxnSp>
        <p:nvCxnSpPr>
          <p:cNvPr id="298" name="Google Shape;298;p36"/>
          <p:cNvCxnSpPr/>
          <p:nvPr/>
        </p:nvCxnSpPr>
        <p:spPr>
          <a:xfrm>
            <a:off x="103691" y="681704"/>
            <a:ext cx="770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" name="Picture 9" descr="A yellow and black grid&#10;&#10;Description automatically generated">
            <a:extLst>
              <a:ext uri="{FF2B5EF4-FFF2-40B4-BE49-F238E27FC236}">
                <a16:creationId xmlns:a16="http://schemas.microsoft.com/office/drawing/2014/main" id="{0CEE385E-250F-45B9-6D86-045D8095F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44" y="3023799"/>
            <a:ext cx="3354287" cy="1492041"/>
          </a:xfrm>
          <a:prstGeom prst="rect">
            <a:avLst/>
          </a:prstGeom>
        </p:spPr>
      </p:pic>
      <p:pic>
        <p:nvPicPr>
          <p:cNvPr id="12" name="Picture 11" descr="A yellow and black grid">
            <a:extLst>
              <a:ext uri="{FF2B5EF4-FFF2-40B4-BE49-F238E27FC236}">
                <a16:creationId xmlns:a16="http://schemas.microsoft.com/office/drawing/2014/main" id="{357CFE9F-26E6-D9A9-BFD7-2CCEAED68C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346" y="1099908"/>
            <a:ext cx="3354287" cy="14920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92EBD2-7D77-E586-F3D9-CF1642B77D31}"/>
              </a:ext>
            </a:extLst>
          </p:cNvPr>
          <p:cNvSpPr txBox="1"/>
          <p:nvPr/>
        </p:nvSpPr>
        <p:spPr>
          <a:xfrm>
            <a:off x="875604" y="792131"/>
            <a:ext cx="1905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Small Domain (0.1x)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1C183B-3CE1-1274-F01A-46E96A9EF35C}"/>
              </a:ext>
            </a:extLst>
          </p:cNvPr>
          <p:cNvSpPr txBox="1"/>
          <p:nvPr/>
        </p:nvSpPr>
        <p:spPr>
          <a:xfrm>
            <a:off x="875604" y="2745837"/>
            <a:ext cx="1905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Large Domain (10x)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6021DD-9574-6ABB-96BA-828EE0C1086E}"/>
              </a:ext>
            </a:extLst>
          </p:cNvPr>
          <p:cNvSpPr txBox="1"/>
          <p:nvPr/>
        </p:nvSpPr>
        <p:spPr>
          <a:xfrm>
            <a:off x="208066" y="4626178"/>
            <a:ext cx="291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Not much difference…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36F979E-C716-C368-2B60-F006289AB9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5406" y="808694"/>
            <a:ext cx="5064592" cy="4115782"/>
          </a:xfrm>
          <a:prstGeom prst="rect">
            <a:avLst/>
          </a:prstGeom>
        </p:spPr>
      </p:pic>
      <p:pic>
        <p:nvPicPr>
          <p:cNvPr id="2" name="Picture 2" descr="Image preview">
            <a:extLst>
              <a:ext uri="{FF2B5EF4-FFF2-40B4-BE49-F238E27FC236}">
                <a16:creationId xmlns:a16="http://schemas.microsoft.com/office/drawing/2014/main" id="{4EFA75CB-D800-F980-FF26-4CA27F66B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885" y="3322297"/>
            <a:ext cx="3173411" cy="107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A5960E-2809-7586-0C0D-78FA9110276D}"/>
              </a:ext>
            </a:extLst>
          </p:cNvPr>
          <p:cNvSpPr txBox="1"/>
          <p:nvPr/>
        </p:nvSpPr>
        <p:spPr>
          <a:xfrm>
            <a:off x="6291782" y="4369646"/>
            <a:ext cx="14236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10</a:t>
            </a:r>
            <a:r>
              <a:rPr lang="en-GB" sz="1300" b="0" dirty="0"/>
              <a:t>°</a:t>
            </a:r>
            <a:r>
              <a:rPr lang="en-GB" sz="1300" dirty="0"/>
              <a:t> Incidence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title"/>
          </p:nvPr>
        </p:nvSpPr>
        <p:spPr>
          <a:xfrm>
            <a:off x="500046" y="1477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Domain Size</a:t>
            </a:r>
            <a:endParaRPr dirty="0"/>
          </a:p>
        </p:txBody>
      </p:sp>
      <p:cxnSp>
        <p:nvCxnSpPr>
          <p:cNvPr id="298" name="Google Shape;298;p36"/>
          <p:cNvCxnSpPr/>
          <p:nvPr/>
        </p:nvCxnSpPr>
        <p:spPr>
          <a:xfrm>
            <a:off x="103691" y="681704"/>
            <a:ext cx="770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Picture 1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2427828-CE6E-0195-B399-D93A8F3AB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90" y="720423"/>
            <a:ext cx="6565064" cy="43345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AF82CD-FFED-617A-3309-18A939A3C3A4}"/>
              </a:ext>
            </a:extLst>
          </p:cNvPr>
          <p:cNvSpPr txBox="1"/>
          <p:nvPr/>
        </p:nvSpPr>
        <p:spPr>
          <a:xfrm>
            <a:off x="6888115" y="958204"/>
            <a:ext cx="20751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…most sensitive zone is the stagnation point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Small domain gives a maximum 10%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Large domain is 30% more accurate at predicting pressures around most critical point</a:t>
            </a:r>
          </a:p>
        </p:txBody>
      </p:sp>
    </p:spTree>
    <p:extLst>
      <p:ext uri="{BB962C8B-B14F-4D97-AF65-F5344CB8AC3E}">
        <p14:creationId xmlns:p14="http://schemas.microsoft.com/office/powerpoint/2010/main" val="1454324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243636" y="1493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Lift / Incidence Characteristic</a:t>
            </a:r>
            <a:endParaRPr sz="3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0FB58-376A-68B2-5C6A-F891AB73B94E}"/>
              </a:ext>
            </a:extLst>
          </p:cNvPr>
          <p:cNvSpPr txBox="1"/>
          <p:nvPr/>
        </p:nvSpPr>
        <p:spPr>
          <a:xfrm>
            <a:off x="301150" y="4626754"/>
            <a:ext cx="83226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model predicts stalling for an inviscid run… Nonsense!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4E32EEA-E1AB-0619-772E-B4EF72E26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60" y="849333"/>
            <a:ext cx="5348018" cy="3586669"/>
          </a:xfrm>
          <a:prstGeom prst="rect">
            <a:avLst/>
          </a:prstGeom>
        </p:spPr>
      </p:pic>
      <p:pic>
        <p:nvPicPr>
          <p:cNvPr id="24" name="Picture 23" descr="A red and black grid with a white object in the center&#10;&#10;Description automatically generated">
            <a:extLst>
              <a:ext uri="{FF2B5EF4-FFF2-40B4-BE49-F238E27FC236}">
                <a16:creationId xmlns:a16="http://schemas.microsoft.com/office/drawing/2014/main" id="{62230191-0913-145A-592B-40D586D6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418" y="1628566"/>
            <a:ext cx="2918414" cy="1298157"/>
          </a:xfrm>
          <a:prstGeom prst="rect">
            <a:avLst/>
          </a:prstGeom>
        </p:spPr>
      </p:pic>
      <p:pic>
        <p:nvPicPr>
          <p:cNvPr id="26" name="Picture 25" descr="A blue and green lines">
            <a:extLst>
              <a:ext uri="{FF2B5EF4-FFF2-40B4-BE49-F238E27FC236}">
                <a16:creationId xmlns:a16="http://schemas.microsoft.com/office/drawing/2014/main" id="{942339E5-BC0F-F2C9-D7D0-1D1AEDF16F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3187" y="3348110"/>
            <a:ext cx="3542876" cy="157592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9A3DCE-644D-0A88-8642-B91F625616D5}"/>
              </a:ext>
            </a:extLst>
          </p:cNvPr>
          <p:cNvSpPr txBox="1"/>
          <p:nvPr/>
        </p:nvSpPr>
        <p:spPr>
          <a:xfrm>
            <a:off x="6452817" y="2918071"/>
            <a:ext cx="14236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21</a:t>
            </a:r>
            <a:r>
              <a:rPr lang="en-GB" sz="1300" b="0" dirty="0"/>
              <a:t>°</a:t>
            </a:r>
            <a:r>
              <a:rPr lang="en-GB" sz="1300" dirty="0"/>
              <a:t> Incidence</a:t>
            </a:r>
          </a:p>
        </p:txBody>
      </p:sp>
      <p:cxnSp>
        <p:nvCxnSpPr>
          <p:cNvPr id="28" name="Google Shape;322;p37">
            <a:extLst>
              <a:ext uri="{FF2B5EF4-FFF2-40B4-BE49-F238E27FC236}">
                <a16:creationId xmlns:a16="http://schemas.microsoft.com/office/drawing/2014/main" id="{C1ABD47C-EC31-59B9-F2A0-38AA48F9FE3D}"/>
              </a:ext>
            </a:extLst>
          </p:cNvPr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/>
          </p:nvPr>
        </p:nvSpPr>
        <p:spPr>
          <a:xfrm>
            <a:off x="656279" y="1201637"/>
            <a:ext cx="4061700" cy="10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Viscous Model</a:t>
            </a:r>
            <a:endParaRPr dirty="0"/>
          </a:p>
        </p:txBody>
      </p:sp>
      <p:sp>
        <p:nvSpPr>
          <p:cNvPr id="340" name="Google Shape;340;p39"/>
          <p:cNvSpPr txBox="1">
            <a:spLocks noGrp="1"/>
          </p:cNvSpPr>
          <p:nvPr>
            <p:ph type="title" idx="2"/>
          </p:nvPr>
        </p:nvSpPr>
        <p:spPr>
          <a:xfrm>
            <a:off x="656279" y="622241"/>
            <a:ext cx="14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341" name="Google Shape;341;p39"/>
          <p:cNvSpPr txBox="1">
            <a:spLocks noGrp="1"/>
          </p:cNvSpPr>
          <p:nvPr>
            <p:ph type="subTitle" idx="1"/>
          </p:nvPr>
        </p:nvSpPr>
        <p:spPr>
          <a:xfrm>
            <a:off x="656279" y="2157925"/>
            <a:ext cx="4061700" cy="12907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K – </a:t>
            </a:r>
            <a:r>
              <a:rPr lang="el-GR" dirty="0"/>
              <a:t>ω</a:t>
            </a:r>
            <a:r>
              <a:rPr lang="en-GB" dirty="0"/>
              <a:t> RANS Model, Intensity of 5%, length scale of 0.02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Unmodified Aerofoil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Model sensitivity, lift/drag polar</a:t>
            </a:r>
          </a:p>
        </p:txBody>
      </p:sp>
      <p:cxnSp>
        <p:nvCxnSpPr>
          <p:cNvPr id="342" name="Google Shape;342;p39"/>
          <p:cNvCxnSpPr/>
          <p:nvPr/>
        </p:nvCxnSpPr>
        <p:spPr>
          <a:xfrm>
            <a:off x="656279" y="442689"/>
            <a:ext cx="5083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9"/>
          <p:cNvCxnSpPr/>
          <p:nvPr/>
        </p:nvCxnSpPr>
        <p:spPr>
          <a:xfrm>
            <a:off x="750005" y="3625973"/>
            <a:ext cx="5041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red line with black text">
            <a:extLst>
              <a:ext uri="{FF2B5EF4-FFF2-40B4-BE49-F238E27FC236}">
                <a16:creationId xmlns:a16="http://schemas.microsoft.com/office/drawing/2014/main" id="{87D6D19E-077E-3F0E-40D6-C0473B3AF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015" y="3835354"/>
            <a:ext cx="4513179" cy="113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5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 idx="21"/>
          </p:nvPr>
        </p:nvSpPr>
        <p:spPr>
          <a:xfrm>
            <a:off x="460675" y="14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Mesh Resolution - Pressure</a:t>
            </a:r>
            <a:endParaRPr dirty="0"/>
          </a:p>
        </p:txBody>
      </p:sp>
      <p:cxnSp>
        <p:nvCxnSpPr>
          <p:cNvPr id="322" name="Google Shape;322;p37"/>
          <p:cNvCxnSpPr/>
          <p:nvPr/>
        </p:nvCxnSpPr>
        <p:spPr>
          <a:xfrm>
            <a:off x="270420" y="720454"/>
            <a:ext cx="724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28086C2A-42FD-94FE-D802-501988499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6" y="2955053"/>
            <a:ext cx="7792655" cy="209297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8E3DC98-3771-6AF4-9F6A-88C135BD3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165" y="833729"/>
            <a:ext cx="7792655" cy="208356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5609D32-9896-155B-FF82-719C486F5717}"/>
              </a:ext>
            </a:extLst>
          </p:cNvPr>
          <p:cNvSpPr txBox="1"/>
          <p:nvPr/>
        </p:nvSpPr>
        <p:spPr>
          <a:xfrm>
            <a:off x="2737853" y="1890728"/>
            <a:ext cx="4197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much change, most significant difference at top side around leading edge</a:t>
            </a:r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4A9FBC-C7E3-27D4-6D53-B5AEFB080F2F}"/>
              </a:ext>
            </a:extLst>
          </p:cNvPr>
          <p:cNvSpPr txBox="1"/>
          <p:nvPr/>
        </p:nvSpPr>
        <p:spPr>
          <a:xfrm>
            <a:off x="2737853" y="4037264"/>
            <a:ext cx="4604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0.1:1 scale coarser mesh will produce unreliable results (although this is unlikely to be implemented) </a:t>
            </a:r>
            <a:endParaRPr lang="en-GB" dirty="0"/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EEA4F4BF-E423-53E1-1D1F-77D1C7D4F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779" y="2166462"/>
            <a:ext cx="2494926" cy="112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6442F7-41E0-0365-FE0B-2EB2514633EA}"/>
              </a:ext>
            </a:extLst>
          </p:cNvPr>
          <p:cNvSpPr txBox="1"/>
          <p:nvPr/>
        </p:nvSpPr>
        <p:spPr>
          <a:xfrm>
            <a:off x="7197558" y="3275990"/>
            <a:ext cx="14236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10</a:t>
            </a:r>
            <a:r>
              <a:rPr lang="en-GB" sz="1300" b="0" dirty="0"/>
              <a:t>°</a:t>
            </a:r>
            <a:r>
              <a:rPr lang="en-GB" sz="1300" dirty="0"/>
              <a:t> Incidence</a:t>
            </a:r>
          </a:p>
        </p:txBody>
      </p:sp>
    </p:spTree>
    <p:extLst>
      <p:ext uri="{BB962C8B-B14F-4D97-AF65-F5344CB8AC3E}">
        <p14:creationId xmlns:p14="http://schemas.microsoft.com/office/powerpoint/2010/main" val="1826213918"/>
      </p:ext>
    </p:extLst>
  </p:cSld>
  <p:clrMapOvr>
    <a:masterClrMapping/>
  </p:clrMapOvr>
</p:sld>
</file>

<file path=ppt/theme/theme1.xml><?xml version="1.0" encoding="utf-8"?>
<a:theme xmlns:a="http://schemas.openxmlformats.org/drawingml/2006/main" name="Aeronautical Engineering Major for College by Slidesgo">
  <a:themeElements>
    <a:clrScheme name="Simple Light">
      <a:dk1>
        <a:srgbClr val="191919"/>
      </a:dk1>
      <a:lt1>
        <a:srgbClr val="FFFFFF"/>
      </a:lt1>
      <a:dk2>
        <a:srgbClr val="29235C"/>
      </a:dk2>
      <a:lt2>
        <a:srgbClr val="C7B0FF"/>
      </a:lt2>
      <a:accent1>
        <a:srgbClr val="00F5FF"/>
      </a:accent1>
      <a:accent2>
        <a:srgbClr val="9EFCE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9235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556</Words>
  <Application>Microsoft Office PowerPoint</Application>
  <PresentationFormat>On-screen Show (16:9)</PresentationFormat>
  <Paragraphs>86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Roboto Condensed Light</vt:lpstr>
      <vt:lpstr>Mallanna</vt:lpstr>
      <vt:lpstr>Russo One</vt:lpstr>
      <vt:lpstr>Arial</vt:lpstr>
      <vt:lpstr>Aeronautical Engineering Major for College by Slidesgo</vt:lpstr>
      <vt:lpstr>CWM CFD Presentation</vt:lpstr>
      <vt:lpstr>Introduction</vt:lpstr>
      <vt:lpstr>Inviscid Model</vt:lpstr>
      <vt:lpstr>Mesh Resolution</vt:lpstr>
      <vt:lpstr>Domain Size</vt:lpstr>
      <vt:lpstr>Domain Size</vt:lpstr>
      <vt:lpstr>Lift / Incidence Characteristic</vt:lpstr>
      <vt:lpstr>Viscous Model</vt:lpstr>
      <vt:lpstr>Mesh Resolution - Pressure</vt:lpstr>
      <vt:lpstr>Mesh Resolution - Friction</vt:lpstr>
      <vt:lpstr>Lift / Drag Polar</vt:lpstr>
      <vt:lpstr>Lift / Drag Polar</vt:lpstr>
      <vt:lpstr>Gurney Flap</vt:lpstr>
      <vt:lpstr>Low Incidence - Physics</vt:lpstr>
      <vt:lpstr>Low Incidence - Maths</vt:lpstr>
      <vt:lpstr>High Incidence - Physics</vt:lpstr>
      <vt:lpstr>High Incidence - Maths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Magnus Effect</dc:title>
  <dc:creator>Claudio Vestini</dc:creator>
  <cp:lastModifiedBy>Claudio Vestini</cp:lastModifiedBy>
  <cp:revision>20</cp:revision>
  <dcterms:modified xsi:type="dcterms:W3CDTF">2024-05-24T12:25:49Z</dcterms:modified>
</cp:coreProperties>
</file>